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479" r:id="rId4"/>
    <p:sldId id="411" r:id="rId5"/>
    <p:sldId id="480" r:id="rId6"/>
    <p:sldId id="481" r:id="rId7"/>
    <p:sldId id="465" r:id="rId8"/>
    <p:sldId id="482" r:id="rId9"/>
    <p:sldId id="419" r:id="rId10"/>
    <p:sldId id="487" r:id="rId11"/>
    <p:sldId id="464" r:id="rId12"/>
    <p:sldId id="489" r:id="rId13"/>
    <p:sldId id="412" r:id="rId14"/>
    <p:sldId id="490" r:id="rId15"/>
    <p:sldId id="420" r:id="rId16"/>
    <p:sldId id="413" r:id="rId17"/>
    <p:sldId id="414" r:id="rId18"/>
    <p:sldId id="466" r:id="rId19"/>
    <p:sldId id="491" r:id="rId20"/>
    <p:sldId id="483" r:id="rId21"/>
    <p:sldId id="486" r:id="rId22"/>
    <p:sldId id="399" r:id="rId23"/>
    <p:sldId id="409" r:id="rId24"/>
    <p:sldId id="484" r:id="rId25"/>
    <p:sldId id="4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S4HANA_Training_Anubhav/blob/master/Day%204/ADBC%20and%20View%20Proxy.txt"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Method’s to Consume HANA Objects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tx2">
                        <a:lumMod val="50000"/>
                      </a:schemeClr>
                    </a:gs>
                    <a:gs pos="0">
                      <a:schemeClr val="tx2">
                        <a:lumMod val="20000"/>
                        <a:lumOff val="80000"/>
                      </a:schemeClr>
                    </a:gs>
                    <a:gs pos="55000">
                      <a:schemeClr val="tx2"/>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accent3">
                        <a:lumMod val="50000"/>
                      </a:schemeClr>
                    </a:gs>
                    <a:gs pos="0">
                      <a:schemeClr val="accent3">
                        <a:lumMod val="20000"/>
                        <a:lumOff val="80000"/>
                      </a:schemeClr>
                    </a:gs>
                    <a:gs pos="51000">
                      <a:schemeClr val="accent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gradFill flip="none" rotWithShape="1">
                  <a:gsLst>
                    <a:gs pos="100000">
                      <a:schemeClr val="bg2">
                        <a:lumMod val="50000"/>
                      </a:schemeClr>
                    </a:gs>
                    <a:gs pos="0">
                      <a:schemeClr val="bg2">
                        <a:lumMod val="20000"/>
                        <a:lumOff val="80000"/>
                      </a:schemeClr>
                    </a:gs>
                    <a:gs pos="51000">
                      <a:schemeClr val="bg2"/>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Database Connectivity ( ADBC )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 xmlns:a16="http://schemas.microsoft.com/office/drawing/2014/main" id="{6FFD856B-03D8-43F7-AA16-FACF7D0F42DE}"/>
              </a:ext>
            </a:extLst>
          </p:cNvPr>
          <p:cNvSpPr txBox="1"/>
          <p:nvPr/>
        </p:nvSpPr>
        <p:spPr>
          <a:xfrm>
            <a:off x="282796" y="1050107"/>
            <a:ext cx="11524889"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91933"/>
            <a:ext cx="11426653" cy="2862322"/>
          </a:xfrm>
          <a:prstGeom prst="rect">
            <a:avLst/>
          </a:prstGeom>
        </p:spPr>
        <p:txBody>
          <a:bodyPr wrap="square">
            <a:spAutoFit/>
          </a:bodyPr>
          <a:lstStyle/>
          <a:p>
            <a:r>
              <a:rPr lang="en-US" dirty="0"/>
              <a:t>System &gt; SAP NW 7.4 SP2 </a:t>
            </a:r>
          </a:p>
          <a:p>
            <a:r>
              <a:rPr lang="en-US" dirty="0"/>
              <a:t>We can use a proxy object in ABAP 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 xmlns:a16="http://schemas.microsoft.com/office/drawing/2014/main"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 xmlns:a16="http://schemas.microsoft.com/office/drawing/2014/main"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 xmlns:a16="http://schemas.microsoft.com/office/drawing/2014/main"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 xmlns:a16="http://schemas.microsoft.com/office/drawing/2014/main"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 xmlns:a16="http://schemas.microsoft.com/office/drawing/2014/main"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 xmlns:a16="http://schemas.microsoft.com/office/drawing/2014/main"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 xmlns:a16="http://schemas.microsoft.com/office/drawing/2014/main"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 xmlns:a16="http://schemas.microsoft.com/office/drawing/2014/main"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 xmlns:a16="http://schemas.microsoft.com/office/drawing/2014/main"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 xmlns:a16="http://schemas.microsoft.com/office/drawing/2014/main"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 xmlns:a16="http://schemas.microsoft.com/office/drawing/2014/main"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 xmlns:a16="http://schemas.microsoft.com/office/drawing/2014/main"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 xmlns:a16="http://schemas.microsoft.com/office/drawing/2014/main"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 xmlns:a16="http://schemas.microsoft.com/office/drawing/2014/main"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 xmlns:a16="http://schemas.microsoft.com/office/drawing/2014/main"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 xmlns:a16="http://schemas.microsoft.com/office/drawing/2014/main"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 xmlns:a16="http://schemas.microsoft.com/office/drawing/2014/main"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 xmlns:a16="http://schemas.microsoft.com/office/drawing/2014/main"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 xmlns:a16="http://schemas.microsoft.com/office/drawing/2014/main"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 xmlns:a16="http://schemas.microsoft.com/office/drawing/2014/main"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 xmlns:a16="http://schemas.microsoft.com/office/drawing/2014/main"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 xmlns:a16="http://schemas.microsoft.com/office/drawing/2014/main"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 xmlns:a16="http://schemas.microsoft.com/office/drawing/2014/main"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 xmlns:a16="http://schemas.microsoft.com/office/drawing/2014/main"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 xmlns:a16="http://schemas.microsoft.com/office/drawing/2014/main"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 xmlns:a16="http://schemas.microsoft.com/office/drawing/2014/main"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 xmlns:a16="http://schemas.microsoft.com/office/drawing/2014/main"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 xmlns:a16="http://schemas.microsoft.com/office/drawing/2014/main"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 xmlns:a16="http://schemas.microsoft.com/office/drawing/2014/main"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 xmlns:a16="http://schemas.microsoft.com/office/drawing/2014/main"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 xmlns:a16="http://schemas.microsoft.com/office/drawing/2014/main"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 xmlns:a16="http://schemas.microsoft.com/office/drawing/2014/main"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4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Script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C3D67074-ABBF-4F1F-8F04-07B7C002C1DF}"/>
              </a:ext>
            </a:extLst>
          </p:cNvPr>
          <p:cNvSpPr txBox="1"/>
          <p:nvPr/>
        </p:nvSpPr>
        <p:spPr>
          <a:xfrm>
            <a:off x="228600" y="934720"/>
            <a:ext cx="117348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Categories of SQL Script Code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 xmlns:a16="http://schemas.microsoft.com/office/drawing/2014/main"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 xmlns:a16="http://schemas.microsoft.com/office/drawing/2014/main"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 xmlns:a16="http://schemas.microsoft.com/office/drawing/2014/main"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Data Flow Logic</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28600" y="934720"/>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Containers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28600" y="763389"/>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 xmlns:a16="http://schemas.microsoft.com/office/drawing/2014/main"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 xmlns:a16="http://schemas.microsoft.com/office/drawing/2014/main"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 xmlns:a16="http://schemas.microsoft.com/office/drawing/2014/main" id="{CF7586A6-F552-4065-A1FE-29E4B2685E32}"/>
              </a:ext>
            </a:extLst>
          </p:cNvPr>
          <p:cNvGrpSpPr/>
          <p:nvPr/>
        </p:nvGrpSpPr>
        <p:grpSpPr>
          <a:xfrm>
            <a:off x="280280" y="1631409"/>
            <a:ext cx="607909" cy="464813"/>
            <a:chOff x="2001838" y="4022726"/>
            <a:chExt cx="5207000" cy="4332287"/>
          </a:xfrm>
          <a:solidFill>
            <a:schemeClr val="accent1"/>
          </a:solidFill>
        </p:grpSpPr>
        <p:sp>
          <p:nvSpPr>
            <p:cNvPr id="36" name="Freeform 85">
              <a:extLst>
                <a:ext uri="{FF2B5EF4-FFF2-40B4-BE49-F238E27FC236}">
                  <a16:creationId xmlns=""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a:t>
            </a:r>
            <a:r>
              <a:rPr lang="en-US" sz="1600" dirty="0"/>
              <a:t>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r>
              <a:rPr lang="en-US" sz="1600" dirty="0" smtClean="0"/>
              <a:t>.</a:t>
            </a:r>
          </a:p>
          <a:p>
            <a:r>
              <a:rPr lang="en-US" sz="1600" dirty="0" smtClean="0"/>
              <a:t>Types of UDF: </a:t>
            </a:r>
            <a:endParaRPr lang="en-US" sz="1600" dirty="0"/>
          </a:p>
        </p:txBody>
      </p:sp>
      <p:sp>
        <p:nvSpPr>
          <p:cNvPr id="60" name="TextBox 59">
            <a:extLst>
              <a:ext uri="{FF2B5EF4-FFF2-40B4-BE49-F238E27FC236}">
                <a16:creationId xmlns="" xmlns:a16="http://schemas.microsoft.com/office/drawing/2014/main"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 xmlns:a16="http://schemas.microsoft.com/office/drawing/2014/main"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 xmlns:a16="http://schemas.microsoft.com/office/drawing/2014/main"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 xmlns:a16="http://schemas.microsoft.com/office/drawing/2014/main"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 xmlns:a16="http://schemas.microsoft.com/office/drawing/2014/main" id="{E438D1B2-0A21-4007-AF12-00908B4AA581}"/>
              </a:ext>
            </a:extLst>
          </p:cNvPr>
          <p:cNvSpPr txBox="1"/>
          <p:nvPr/>
        </p:nvSpPr>
        <p:spPr>
          <a:xfrm>
            <a:off x="9035073" y="292106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 xmlns:a16="http://schemas.microsoft.com/office/drawing/2014/main" id="{E438D1B2-0A21-4007-AF12-00908B4AA581}"/>
              </a:ext>
            </a:extLst>
          </p:cNvPr>
          <p:cNvSpPr txBox="1"/>
          <p:nvPr/>
        </p:nvSpPr>
        <p:spPr>
          <a:xfrm>
            <a:off x="9028449" y="3245748"/>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User Defined Function ( UDF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a16="http://schemas.microsoft.com/office/drawing/2014/main" xmlns=""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a16="http://schemas.microsoft.com/office/drawing/2014/main" xmlns=""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a16="http://schemas.microsoft.com/office/drawing/2014/main" xmlns=""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a16="http://schemas.microsoft.com/office/drawing/2014/main" xmlns=""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a16="http://schemas.microsoft.com/office/drawing/2014/main" xmlns=""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smtClean="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a16="http://schemas.microsoft.com/office/drawing/2014/main" xmlns=""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a16="http://schemas.microsoft.com/office/drawing/2014/main" xmlns=""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a16="http://schemas.microsoft.com/office/drawing/2014/main" xmlns=""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smtClean="0">
                  <a:solidFill>
                    <a:schemeClr val="bg1"/>
                  </a:solidFill>
                </a:rPr>
                <a:t>TABLE UDF</a:t>
              </a:r>
              <a:endParaRPr lang="en-IN" sz="2000" b="1" dirty="0">
                <a:solidFill>
                  <a:schemeClr val="bg1"/>
                </a:solidFill>
              </a:endParaRPr>
            </a:p>
          </p:txBody>
        </p:sp>
      </p:grpSp>
      <p:sp>
        <p:nvSpPr>
          <p:cNvPr id="77" name="Rectangle 76">
            <a:extLst>
              <a:ext uri="{FF2B5EF4-FFF2-40B4-BE49-F238E27FC236}">
                <a16:creationId xmlns:a16="http://schemas.microsoft.com/office/drawing/2014/main" xmlns="" id="{26FF2654-4FEB-4601-9DBC-CE9129C9BAFA}"/>
              </a:ext>
            </a:extLst>
          </p:cNvPr>
          <p:cNvSpPr/>
          <p:nvPr/>
        </p:nvSpPr>
        <p:spPr>
          <a:xfrm>
            <a:off x="1099933" y="4118890"/>
            <a:ext cx="3904461" cy="1723549"/>
          </a:xfrm>
          <a:prstGeom prst="rect">
            <a:avLst/>
          </a:prstGeom>
        </p:spPr>
        <p:txBody>
          <a:bodyPr wrap="square" lIns="0" tIns="0" rIns="0" bIns="0" anchor="t">
            <a:spAutoFit/>
          </a:bodyPr>
          <a:lstStyle/>
          <a:p>
            <a:r>
              <a:rPr lang="en-US" sz="1600" b="1" dirty="0"/>
              <a:t>Scalar</a:t>
            </a:r>
            <a:r>
              <a:rPr lang="en-US" sz="1600" dirty="0"/>
              <a:t> UDFs are </a:t>
            </a:r>
            <a:r>
              <a:rPr lang="en-US" sz="1600" b="1" dirty="0"/>
              <a:t>user</a:t>
            </a:r>
            <a:r>
              <a:rPr lang="en-US" sz="1600" dirty="0"/>
              <a:t>-</a:t>
            </a:r>
            <a:r>
              <a:rPr lang="en-US" sz="1600" b="1" dirty="0"/>
              <a:t>defined functions</a:t>
            </a:r>
            <a:r>
              <a:rPr lang="en-US" sz="1600" dirty="0"/>
              <a:t> which accept multiple input parameters and result exactly one </a:t>
            </a:r>
            <a:r>
              <a:rPr lang="en-US" sz="1600" b="1" dirty="0"/>
              <a:t>scalar</a:t>
            </a:r>
            <a:r>
              <a:rPr lang="en-US" sz="1600" dirty="0"/>
              <a:t> value. These </a:t>
            </a:r>
            <a:r>
              <a:rPr lang="en-US" sz="1600" b="1" dirty="0"/>
              <a:t>functions</a:t>
            </a:r>
            <a:r>
              <a:rPr lang="en-US" sz="1600" dirty="0"/>
              <a:t> allow the developer to encapsulate complex algorithms into manageable, reusable code which can then be nested within the field list of a SELECT statement.</a:t>
            </a:r>
            <a:endParaRPr lang="en-IN" sz="16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xmlns="" id="{AE7FF6D1-FF11-4F1E-8DA5-7E792A828F0A}"/>
              </a:ext>
            </a:extLst>
          </p:cNvPr>
          <p:cNvSpPr/>
          <p:nvPr/>
        </p:nvSpPr>
        <p:spPr>
          <a:xfrm>
            <a:off x="7205180" y="1224925"/>
            <a:ext cx="4348592" cy="2708434"/>
          </a:xfrm>
          <a:prstGeom prst="rect">
            <a:avLst/>
          </a:prstGeom>
        </p:spPr>
        <p:txBody>
          <a:bodyPr wrap="square" lIns="0" tIns="0" rIns="0" bIns="0" anchor="t">
            <a:spAutoFit/>
          </a:bodyPr>
          <a:lstStyle/>
          <a:p>
            <a:r>
              <a:rPr lang="en-US" sz="1600" dirty="0"/>
              <a:t>A </a:t>
            </a:r>
            <a:r>
              <a:rPr lang="en-US" sz="1600" dirty="0" smtClean="0"/>
              <a:t>table UDF </a:t>
            </a:r>
            <a:r>
              <a:rPr lang="en-US" sz="1600" dirty="0"/>
              <a:t>is a user-defined function that returns data of a table type. The return type of a table-valued function is a table, therefore, you can use the table-valued function just like you would use a table</a:t>
            </a:r>
            <a:r>
              <a:rPr lang="en-US" sz="1600" dirty="0" smtClean="0"/>
              <a:t>.</a:t>
            </a:r>
          </a:p>
          <a:p>
            <a:r>
              <a:rPr lang="en-US" sz="1600" dirty="0" smtClean="0"/>
              <a:t>Syntax:</a:t>
            </a:r>
          </a:p>
          <a:p>
            <a:endParaRPr lang="en-US" sz="1600" dirty="0" smtClean="0"/>
          </a:p>
          <a:p>
            <a:r>
              <a:rPr lang="en-US" sz="1600" dirty="0"/>
              <a:t>CREATE FUNCTION funcname(p1 type)</a:t>
            </a:r>
          </a:p>
          <a:p>
            <a:r>
              <a:rPr lang="en-US" sz="1600" dirty="0"/>
              <a:t>DEFAULT SCHEMA </a:t>
            </a:r>
            <a:r>
              <a:rPr lang="en-US" sz="1600" dirty="0" err="1" smtClean="0"/>
              <a:t>schemaname</a:t>
            </a:r>
            <a:endParaRPr lang="en-US" sz="1600" dirty="0"/>
          </a:p>
          <a:p>
            <a:r>
              <a:rPr lang="en-US" sz="1600" dirty="0"/>
              <a:t>AS BEGIN</a:t>
            </a:r>
          </a:p>
          <a:p>
            <a:endParaRPr lang="en-US" sz="1600" dirty="0"/>
          </a:p>
          <a:p>
            <a:r>
              <a:rPr lang="en-US" sz="1600" dirty="0"/>
              <a:t>END</a:t>
            </a:r>
            <a:r>
              <a:rPr lang="en-US" sz="1600" dirty="0" smtClean="0"/>
              <a:t>;</a:t>
            </a:r>
            <a:endParaRPr lang="en-US" sz="1600" dirty="0"/>
          </a:p>
        </p:txBody>
      </p:sp>
      <p:grpSp>
        <p:nvGrpSpPr>
          <p:cNvPr id="81" name="Group 80">
            <a:extLst>
              <a:ext uri="{FF2B5EF4-FFF2-40B4-BE49-F238E27FC236}">
                <a16:creationId xmlns:a16="http://schemas.microsoft.com/office/drawing/2014/main" xmlns=""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a16="http://schemas.microsoft.com/office/drawing/2014/main" xmlns=""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a16="http://schemas.microsoft.com/office/drawing/2014/main" xmlns=""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a16="http://schemas.microsoft.com/office/drawing/2014/main" xmlns=""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a16="http://schemas.microsoft.com/office/drawing/2014/main" xmlns=""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a16="http://schemas.microsoft.com/office/drawing/2014/main" xmlns=""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a16="http://schemas.microsoft.com/office/drawing/2014/main" xmlns=""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a16="http://schemas.microsoft.com/office/drawing/2014/main" xmlns=""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a16="http://schemas.microsoft.com/office/drawing/2014/main" xmlns=""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a16="http://schemas.microsoft.com/office/drawing/2014/main" xmlns=""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a16="http://schemas.microsoft.com/office/drawing/2014/main" xmlns=""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a16="http://schemas.microsoft.com/office/drawing/2014/main" xmlns=""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a16="http://schemas.microsoft.com/office/drawing/2014/main" xmlns=""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a16="http://schemas.microsoft.com/office/drawing/2014/main" xmlns=""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a16="http://schemas.microsoft.com/office/drawing/2014/main" xmlns=""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a16="http://schemas.microsoft.com/office/drawing/2014/main" xmlns=""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a16="http://schemas.microsoft.com/office/drawing/2014/main" xmlns=""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a16="http://schemas.microsoft.com/office/drawing/2014/main" xmlns=""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a16="http://schemas.microsoft.com/office/drawing/2014/main" xmlns=""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a16="http://schemas.microsoft.com/office/drawing/2014/main" xmlns=""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a16="http://schemas.microsoft.com/office/drawing/2014/main" xmlns=""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1048614"/>
            <a:ext cx="11696243" cy="4247317"/>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Creation and execution of  Data Models </a:t>
            </a:r>
          </a:p>
          <a:p>
            <a:pPr marL="285750" lvl="0" indent="-285750">
              <a:buFont typeface="Arial" panose="020B0604020202020204" pitchFamily="34" charset="0"/>
              <a:buChar char="•"/>
            </a:pPr>
            <a:r>
              <a:rPr lang="en-US" i="1" dirty="0"/>
              <a:t>Showing Concept of currency conversion</a:t>
            </a:r>
          </a:p>
          <a:p>
            <a:pPr marL="285750" lvl="0" indent="-285750">
              <a:buFont typeface="Arial" panose="020B0604020202020204" pitchFamily="34" charset="0"/>
              <a:buChar char="•"/>
            </a:pPr>
            <a:r>
              <a:rPr lang="en-US" i="1" dirty="0"/>
              <a:t>Concept of  Dimensions and Measures </a:t>
            </a:r>
          </a:p>
          <a:p>
            <a:pPr marL="285750" lvl="0" indent="-285750">
              <a:buFont typeface="Arial" panose="020B0604020202020204" pitchFamily="34" charset="0"/>
              <a:buChar char="•"/>
            </a:pPr>
            <a:r>
              <a:rPr lang="en-US" i="1" dirty="0"/>
              <a:t>Implementing OIA  Using Calculation View </a:t>
            </a:r>
          </a:p>
          <a:p>
            <a:pPr marL="285750" lvl="0" indent="-285750">
              <a:buFont typeface="Arial" panose="020B0604020202020204" pitchFamily="34" charset="0"/>
              <a:buChar char="•"/>
            </a:pPr>
            <a:r>
              <a:rPr lang="en-US" i="1" dirty="0"/>
              <a:t>Concept of  Delivery Unit</a:t>
            </a:r>
          </a:p>
          <a:p>
            <a:pPr marL="285750" lvl="0" indent="-285750">
              <a:buFont typeface="Arial" panose="020B0604020202020204" pitchFamily="34" charset="0"/>
              <a:buChar char="•"/>
            </a:pPr>
            <a:endParaRPr lang="en-US" i="1" dirty="0"/>
          </a:p>
          <a:p>
            <a:r>
              <a:rPr lang="en-US" dirty="0"/>
              <a:t>--Break--</a:t>
            </a:r>
          </a:p>
          <a:p>
            <a:endParaRPr lang="en-US" dirty="0"/>
          </a:p>
          <a:p>
            <a:pPr marL="285750" lvl="0" indent="-285750">
              <a:buFont typeface="Arial" panose="020B0604020202020204" pitchFamily="34" charset="0"/>
              <a:buChar char="•"/>
            </a:pPr>
            <a:r>
              <a:rPr lang="en-US" i="1" dirty="0"/>
              <a:t>Consume HANA Objects</a:t>
            </a:r>
          </a:p>
          <a:p>
            <a:pPr marL="895243" lvl="1" indent="-285750">
              <a:buFont typeface="Wingdings" panose="05000000000000000000" pitchFamily="2" charset="2"/>
              <a:buChar char="Ø"/>
            </a:pPr>
            <a:r>
              <a:rPr lang="en-US" i="1" dirty="0"/>
              <a:t>ADBC ( ABAP Database Connectivity )</a:t>
            </a:r>
          </a:p>
          <a:p>
            <a:pPr marL="895243" lvl="1" indent="-285750">
              <a:buFont typeface="Wingdings" panose="05000000000000000000" pitchFamily="2" charset="2"/>
              <a:buChar char="Ø"/>
            </a:pPr>
            <a:r>
              <a:rPr lang="en-US" i="1" dirty="0"/>
              <a:t>View Proxy</a:t>
            </a:r>
          </a:p>
          <a:p>
            <a:pPr marL="285750" lvl="0" indent="-285750">
              <a:buFont typeface="Arial" panose="020B0604020202020204" pitchFamily="34" charset="0"/>
              <a:buChar char="•"/>
            </a:pPr>
            <a:r>
              <a:rPr lang="en-US" i="1" dirty="0"/>
              <a:t>Transporting of  Dependent Objects</a:t>
            </a:r>
          </a:p>
          <a:p>
            <a:pPr marL="895243" lvl="1" indent="-285750">
              <a:buFont typeface="Wingdings" panose="05000000000000000000" pitchFamily="2" charset="2"/>
              <a:buChar char="Ø"/>
            </a:pPr>
            <a:r>
              <a:rPr lang="en-US" i="1" dirty="0"/>
              <a:t>Lifecycle Management</a:t>
            </a:r>
          </a:p>
          <a:p>
            <a:pPr marL="895243" lvl="1" indent="-285750">
              <a:buFont typeface="Wingdings" panose="05000000000000000000" pitchFamily="2" charset="2"/>
              <a:buChar char="Ø"/>
            </a:pPr>
            <a:r>
              <a:rPr lang="en-US" i="1" dirty="0"/>
              <a:t>HANA  Transport Container</a:t>
            </a:r>
          </a:p>
          <a:p>
            <a:pPr marL="609493" lvl="1"/>
            <a:endParaRPr lang="en-US"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5853996" y="2437345"/>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 xmlns:a16="http://schemas.microsoft.com/office/drawing/2014/main" id="{2668874E-C0FA-4ADA-BBF6-2FE5710B408A}"/>
              </a:ext>
            </a:extLst>
          </p:cNvPr>
          <p:cNvSpPr txBox="1"/>
          <p:nvPr/>
        </p:nvSpPr>
        <p:spPr>
          <a:xfrm>
            <a:off x="163528" y="108275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Tree>
    <p:extLst>
      <p:ext uri="{BB962C8B-B14F-4D97-AF65-F5344CB8AC3E}">
        <p14:creationId xmlns:p14="http://schemas.microsoft.com/office/powerpoint/2010/main" val="1711533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70187"/>
            <a:ext cx="6096000" cy="2862322"/>
          </a:xfrm>
          <a:prstGeom prst="rect">
            <a:avLst/>
          </a:prstGeom>
        </p:spPr>
        <p:txBody>
          <a:bodyPr>
            <a:spAutoFit/>
          </a:bodyPr>
          <a:lstStyle/>
          <a:p>
            <a:pPr marL="285750" lvl="0" indent="-285750">
              <a:buFont typeface="Arial" panose="020B0604020202020204" pitchFamily="34" charset="0"/>
              <a:buChar char="•"/>
            </a:pPr>
            <a:r>
              <a:rPr lang="en-US" i="1" dirty="0"/>
              <a:t>SQL Script</a:t>
            </a:r>
          </a:p>
          <a:p>
            <a:pPr marL="895243" lvl="1" indent="-285750">
              <a:buFont typeface="Wingdings" panose="05000000000000000000" pitchFamily="2" charset="2"/>
              <a:buChar char="Ø"/>
            </a:pPr>
            <a:r>
              <a:rPr lang="en-US" i="1" dirty="0"/>
              <a:t>Declarative Logic</a:t>
            </a:r>
          </a:p>
          <a:p>
            <a:pPr marL="895243" lvl="1" indent="-285750">
              <a:buFont typeface="Wingdings" panose="05000000000000000000" pitchFamily="2" charset="2"/>
              <a:buChar char="Ø"/>
            </a:pPr>
            <a:r>
              <a:rPr lang="en-US" i="1" dirty="0"/>
              <a:t>Imperative Logic</a:t>
            </a:r>
          </a:p>
          <a:p>
            <a:pPr marL="285750" lvl="0" indent="-285750">
              <a:buFont typeface="Arial" panose="020B0604020202020204" pitchFamily="34" charset="0"/>
              <a:buChar char="•"/>
            </a:pPr>
            <a:r>
              <a:rPr lang="en-US" i="1" dirty="0"/>
              <a:t>Making Data Flow Graph</a:t>
            </a:r>
          </a:p>
          <a:p>
            <a:pPr marL="285750" lvl="0" indent="-285750">
              <a:buFont typeface="Arial" panose="020B0604020202020204" pitchFamily="34" charset="0"/>
              <a:buChar char="•"/>
            </a:pPr>
            <a:r>
              <a:rPr lang="en-US" i="1" dirty="0"/>
              <a:t>Containers</a:t>
            </a:r>
          </a:p>
          <a:p>
            <a:pPr marL="895243" lvl="1" indent="-285750">
              <a:buFont typeface="Wingdings" panose="05000000000000000000" pitchFamily="2" charset="2"/>
              <a:buChar char="Ø"/>
            </a:pPr>
            <a:r>
              <a:rPr lang="en-US" i="1" dirty="0"/>
              <a:t>Anonymous Block</a:t>
            </a:r>
          </a:p>
          <a:p>
            <a:pPr marL="895243" lvl="1" indent="-285750">
              <a:buFont typeface="Wingdings" panose="05000000000000000000" pitchFamily="2" charset="2"/>
              <a:buChar char="Ø"/>
            </a:pPr>
            <a:r>
              <a:rPr lang="en-US" i="1" dirty="0"/>
              <a:t>Stored Procedure</a:t>
            </a:r>
          </a:p>
          <a:p>
            <a:pPr marL="285750" lvl="0" indent="-285750">
              <a:buFont typeface="Arial" panose="020B0604020202020204" pitchFamily="34" charset="0"/>
              <a:buChar char="•"/>
            </a:pPr>
            <a:r>
              <a:rPr lang="en-US" i="1" dirty="0"/>
              <a:t>User-defined function</a:t>
            </a:r>
          </a:p>
          <a:p>
            <a:pPr marL="895243" lvl="1" indent="-285750">
              <a:buFont typeface="Wingdings" panose="05000000000000000000" pitchFamily="2" charset="2"/>
              <a:buChar char="Ø"/>
            </a:pPr>
            <a:r>
              <a:rPr lang="en-US" i="1" dirty="0"/>
              <a:t>Scaler UDF</a:t>
            </a:r>
          </a:p>
          <a:p>
            <a:pPr marL="895243" lvl="1" indent="-285750">
              <a:buFont typeface="Wingdings" panose="05000000000000000000" pitchFamily="2" charset="2"/>
              <a:buChar char="Ø"/>
            </a:pPr>
            <a:r>
              <a:rPr lang="en-US" i="1" dirty="0"/>
              <a:t>Table UDF </a:t>
            </a:r>
          </a:p>
        </p:txBody>
      </p:sp>
      <p:pic>
        <p:nvPicPr>
          <p:cNvPr id="2050" name="Picture 2" descr="Free Vector | Planning schedule concept with isometric 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1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Attribute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1026" name="Picture 2" descr="SAP HANA Attribute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04" y="2100815"/>
            <a:ext cx="11476101" cy="413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Analytic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074" name="Picture 2" descr="https://www.guru99.com/images/sap-hana/030216_1026_SAPHANAMode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84" y="1988316"/>
            <a:ext cx="9239071" cy="4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45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Calculation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2050" name="Picture 2" descr="SAP HANA Calculation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2" y="1981830"/>
            <a:ext cx="8842656" cy="464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16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 xmlns:a16="http://schemas.microsoft.com/office/drawing/2014/main"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Mr. James told about me to the CIO of the company last week on Christmas dinner. The CIO is very impressed by listening my stories how I helped Mr. James. Now he want me to help him as well.</a:t>
            </a:r>
          </a:p>
          <a:p>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3074" name="Picture 2" descr="Why One-on-One Meetings Suck and What We Can Do About It | by Kyle Evans |  Product Coali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188" y="2286262"/>
            <a:ext cx="6035040" cy="425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04799" y="1009263"/>
            <a:ext cx="11489636" cy="923330"/>
          </a:xfrm>
          <a:prstGeom prst="rect">
            <a:avLst/>
          </a:prstGeom>
        </p:spPr>
        <p:txBody>
          <a:bodyPr wrap="square">
            <a:spAutoFit/>
          </a:bodyPr>
          <a:lstStyle/>
          <a:p>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7" y="1963947"/>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07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7807</TotalTime>
  <Words>2176</Words>
  <Application>Microsoft Office PowerPoint</Application>
  <PresentationFormat>Widescreen</PresentationFormat>
  <Paragraphs>275</Paragraphs>
  <Slides>25</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vt:lpstr>
      <vt:lpstr>Arial Black</vt:lpstr>
      <vt:lpstr>Calibri</vt:lpstr>
      <vt:lpstr>Calibri Light</vt:lpstr>
      <vt:lpstr>Candara</vt:lpstr>
      <vt:lpstr>Cooper Black</vt:lpstr>
      <vt:lpstr>Open Sans</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560</cp:revision>
  <dcterms:created xsi:type="dcterms:W3CDTF">2016-07-10T03:33:26Z</dcterms:created>
  <dcterms:modified xsi:type="dcterms:W3CDTF">2021-05-04T06:12:14Z</dcterms:modified>
</cp:coreProperties>
</file>